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Nunito"/>
      <p:regular r:id="rId31"/>
      <p:bold r:id="rId32"/>
      <p:italic r:id="rId33"/>
      <p:boldItalic r:id="rId34"/>
    </p:embeddedFont>
    <p:embeddedFont>
      <p:font typeface="Maven Pro"/>
      <p:regular r:id="rId35"/>
      <p:bold r:id="rId36"/>
    </p:embeddedFont>
    <p:embeddedFont>
      <p:font typeface="Pacifico"/>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Nunito-italic.fntdata"/><Relationship Id="rId10" Type="http://schemas.openxmlformats.org/officeDocument/2006/relationships/slide" Target="slides/slide6.xml"/><Relationship Id="rId32" Type="http://schemas.openxmlformats.org/officeDocument/2006/relationships/font" Target="fonts/Nunito-bold.fntdata"/><Relationship Id="rId13" Type="http://schemas.openxmlformats.org/officeDocument/2006/relationships/slide" Target="slides/slide9.xml"/><Relationship Id="rId35" Type="http://schemas.openxmlformats.org/officeDocument/2006/relationships/font" Target="fonts/MavenPro-regular.fntdata"/><Relationship Id="rId12" Type="http://schemas.openxmlformats.org/officeDocument/2006/relationships/slide" Target="slides/slide8.xml"/><Relationship Id="rId34" Type="http://schemas.openxmlformats.org/officeDocument/2006/relationships/font" Target="fonts/Nunito-boldItalic.fntdata"/><Relationship Id="rId15" Type="http://schemas.openxmlformats.org/officeDocument/2006/relationships/slide" Target="slides/slide11.xml"/><Relationship Id="rId37" Type="http://schemas.openxmlformats.org/officeDocument/2006/relationships/font" Target="fonts/Pacifico-regular.fntdata"/><Relationship Id="rId14" Type="http://schemas.openxmlformats.org/officeDocument/2006/relationships/slide" Target="slides/slide10.xml"/><Relationship Id="rId36" Type="http://schemas.openxmlformats.org/officeDocument/2006/relationships/font" Target="fonts/MavenPr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d10913cda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d10913cda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d10913cda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d10913cda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d16f964c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d16f964c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d10913cda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d10913cda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d16f964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d16f964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d10913cda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d10913cda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6d10913cda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6d10913cda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d10913cda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d10913cda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d10913cda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d10913cda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d10913cda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d10913cd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d16f964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d16f964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d10913cda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d10913cda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d10913cda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d10913cda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d10913cda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d10913cda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c905e7a2f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c905e7a2f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905e7a2f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c905e7a2f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16f964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d16f964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6d16f964c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6d16f964c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905e7a2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905e7a2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d10913cda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d10913cda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d10913cda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d10913cda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c905e7a2f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c905e7a2f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d10913cda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d10913cda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d16f964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d16f964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d10913cda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d10913cda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780000" y="178400"/>
            <a:ext cx="7584000" cy="10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1840">
                <a:latin typeface="Times New Roman"/>
                <a:ea typeface="Times New Roman"/>
                <a:cs typeface="Times New Roman"/>
                <a:sym typeface="Times New Roman"/>
              </a:rPr>
              <a:t>A Project PPT On</a:t>
            </a:r>
            <a:endParaRPr sz="1840">
              <a:latin typeface="Times New Roman"/>
              <a:ea typeface="Times New Roman"/>
              <a:cs typeface="Times New Roman"/>
              <a:sym typeface="Times New Roman"/>
            </a:endParaRPr>
          </a:p>
          <a:p>
            <a:pPr indent="0" lvl="0" marL="0" rtl="0" algn="ctr">
              <a:spcBef>
                <a:spcPts val="0"/>
              </a:spcBef>
              <a:spcAft>
                <a:spcPts val="0"/>
              </a:spcAft>
              <a:buSzPts val="990"/>
              <a:buNone/>
            </a:pPr>
            <a:r>
              <a:rPr lang="en-GB" sz="2640">
                <a:latin typeface="Times New Roman"/>
                <a:ea typeface="Times New Roman"/>
                <a:cs typeface="Times New Roman"/>
                <a:sym typeface="Times New Roman"/>
              </a:rPr>
              <a:t>Prediction Of </a:t>
            </a:r>
            <a:r>
              <a:rPr lang="en-GB" sz="2640">
                <a:latin typeface="Times New Roman"/>
                <a:ea typeface="Times New Roman"/>
                <a:cs typeface="Times New Roman"/>
                <a:sym typeface="Times New Roman"/>
              </a:rPr>
              <a:t>Chronic Kidney Disease Using Different Machine Learning Algorithms</a:t>
            </a:r>
            <a:endParaRPr sz="2640">
              <a:latin typeface="Times New Roman"/>
              <a:ea typeface="Times New Roman"/>
              <a:cs typeface="Times New Roman"/>
              <a:sym typeface="Times New Roman"/>
            </a:endParaRPr>
          </a:p>
        </p:txBody>
      </p:sp>
      <p:sp>
        <p:nvSpPr>
          <p:cNvPr id="278" name="Google Shape;278;p13"/>
          <p:cNvSpPr txBox="1"/>
          <p:nvPr>
            <p:ph idx="1" type="subTitle"/>
          </p:nvPr>
        </p:nvSpPr>
        <p:spPr>
          <a:xfrm>
            <a:off x="2531300" y="1282400"/>
            <a:ext cx="4255500" cy="6729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852"/>
              <a:buNone/>
            </a:pPr>
            <a:r>
              <a:rPr lang="en-GB" sz="1440">
                <a:latin typeface="Times New Roman"/>
                <a:ea typeface="Times New Roman"/>
                <a:cs typeface="Times New Roman"/>
                <a:sym typeface="Times New Roman"/>
              </a:rPr>
              <a:t>Bachelor of Technology </a:t>
            </a:r>
            <a:endParaRPr sz="1440">
              <a:latin typeface="Times New Roman"/>
              <a:ea typeface="Times New Roman"/>
              <a:cs typeface="Times New Roman"/>
              <a:sym typeface="Times New Roman"/>
            </a:endParaRPr>
          </a:p>
          <a:p>
            <a:pPr indent="0" lvl="0" marL="0" rtl="0" algn="ctr">
              <a:lnSpc>
                <a:spcPct val="80000"/>
              </a:lnSpc>
              <a:spcBef>
                <a:spcPts val="0"/>
              </a:spcBef>
              <a:spcAft>
                <a:spcPts val="0"/>
              </a:spcAft>
              <a:buSzPts val="852"/>
              <a:buNone/>
            </a:pPr>
            <a:r>
              <a:rPr lang="en-GB" sz="1440">
                <a:latin typeface="Times New Roman"/>
                <a:ea typeface="Times New Roman"/>
                <a:cs typeface="Times New Roman"/>
                <a:sym typeface="Times New Roman"/>
              </a:rPr>
              <a:t>in </a:t>
            </a:r>
            <a:endParaRPr sz="1440">
              <a:latin typeface="Times New Roman"/>
              <a:ea typeface="Times New Roman"/>
              <a:cs typeface="Times New Roman"/>
              <a:sym typeface="Times New Roman"/>
            </a:endParaRPr>
          </a:p>
          <a:p>
            <a:pPr indent="0" lvl="0" marL="0" rtl="0" algn="ctr">
              <a:lnSpc>
                <a:spcPct val="80000"/>
              </a:lnSpc>
              <a:spcBef>
                <a:spcPts val="0"/>
              </a:spcBef>
              <a:spcAft>
                <a:spcPts val="0"/>
              </a:spcAft>
              <a:buSzPts val="852"/>
              <a:buNone/>
            </a:pPr>
            <a:r>
              <a:rPr lang="en-GB" sz="1440">
                <a:latin typeface="Times New Roman"/>
                <a:ea typeface="Times New Roman"/>
                <a:cs typeface="Times New Roman"/>
                <a:sym typeface="Times New Roman"/>
              </a:rPr>
              <a:t>Artificial Intelligence and Machine Learning</a:t>
            </a:r>
            <a:endParaRPr sz="1440">
              <a:latin typeface="Times New Roman"/>
              <a:ea typeface="Times New Roman"/>
              <a:cs typeface="Times New Roman"/>
              <a:sym typeface="Times New Roman"/>
            </a:endParaRPr>
          </a:p>
        </p:txBody>
      </p:sp>
      <p:sp>
        <p:nvSpPr>
          <p:cNvPr id="279" name="Google Shape;279;p13"/>
          <p:cNvSpPr txBox="1"/>
          <p:nvPr/>
        </p:nvSpPr>
        <p:spPr>
          <a:xfrm>
            <a:off x="2983825" y="2754550"/>
            <a:ext cx="3642900" cy="76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Times New Roman"/>
                <a:ea typeface="Times New Roman"/>
                <a:cs typeface="Times New Roman"/>
                <a:sym typeface="Times New Roman"/>
              </a:rPr>
              <a:t>Under the Esteemed Supervision of </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lt1"/>
                </a:solidFill>
                <a:latin typeface="Times New Roman"/>
                <a:ea typeface="Times New Roman"/>
                <a:cs typeface="Times New Roman"/>
                <a:sym typeface="Times New Roman"/>
              </a:rPr>
              <a:t>Mr. K N S K Santhosh. M.Tech </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chemeClr val="lt1"/>
                </a:solidFill>
                <a:latin typeface="Times New Roman"/>
                <a:ea typeface="Times New Roman"/>
                <a:cs typeface="Times New Roman"/>
                <a:sym typeface="Times New Roman"/>
              </a:rPr>
              <a:t>Assistant Professor</a:t>
            </a:r>
            <a:endParaRPr>
              <a:solidFill>
                <a:schemeClr val="lt1"/>
              </a:solidFill>
              <a:latin typeface="Times New Roman"/>
              <a:ea typeface="Times New Roman"/>
              <a:cs typeface="Times New Roman"/>
              <a:sym typeface="Times New Roman"/>
            </a:endParaRPr>
          </a:p>
        </p:txBody>
      </p:sp>
      <p:sp>
        <p:nvSpPr>
          <p:cNvPr id="280" name="Google Shape;280;p13"/>
          <p:cNvSpPr txBox="1"/>
          <p:nvPr/>
        </p:nvSpPr>
        <p:spPr>
          <a:xfrm>
            <a:off x="2925175" y="4458150"/>
            <a:ext cx="37602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solidFill>
                  <a:schemeClr val="lt1"/>
                </a:solidFill>
                <a:latin typeface="Times New Roman"/>
                <a:ea typeface="Times New Roman"/>
                <a:cs typeface="Times New Roman"/>
                <a:sym typeface="Times New Roman"/>
              </a:rPr>
              <a:t>Department of CSE ( AI &amp; ML / IOT )</a:t>
            </a:r>
            <a:endParaRPr sz="17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GB" sz="1700">
                <a:solidFill>
                  <a:schemeClr val="lt1"/>
                </a:solidFill>
                <a:latin typeface="Times New Roman"/>
                <a:ea typeface="Times New Roman"/>
                <a:cs typeface="Times New Roman"/>
                <a:sym typeface="Times New Roman"/>
              </a:rPr>
              <a:t> Aditya College Of Engineering</a:t>
            </a:r>
            <a:endParaRPr sz="1700">
              <a:solidFill>
                <a:schemeClr val="lt1"/>
              </a:solidFill>
              <a:latin typeface="Times New Roman"/>
              <a:ea typeface="Times New Roman"/>
              <a:cs typeface="Times New Roman"/>
              <a:sym typeface="Times New Roman"/>
            </a:endParaRPr>
          </a:p>
        </p:txBody>
      </p:sp>
      <p:sp>
        <p:nvSpPr>
          <p:cNvPr id="281" name="Google Shape;281;p13"/>
          <p:cNvSpPr txBox="1"/>
          <p:nvPr/>
        </p:nvSpPr>
        <p:spPr>
          <a:xfrm>
            <a:off x="3299425" y="3446850"/>
            <a:ext cx="33273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                          Submitted by</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20MH1A4210 - Eethakota Ayyappa Karthik</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20MH1A4239 - Mutha Surya Bhavani</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20MH1A4252 - Singineedi Charan Sagar Aswanth</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200">
                <a:solidFill>
                  <a:schemeClr val="lt1"/>
                </a:solidFill>
                <a:latin typeface="Times New Roman"/>
                <a:ea typeface="Times New Roman"/>
                <a:cs typeface="Times New Roman"/>
                <a:sym typeface="Times New Roman"/>
              </a:rPr>
              <a:t>20MH1A4263 - Vikas Sai Kumar Balla</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lt1"/>
              </a:solidFill>
              <a:latin typeface="Times New Roman"/>
              <a:ea typeface="Times New Roman"/>
              <a:cs typeface="Times New Roman"/>
              <a:sym typeface="Times New Roman"/>
            </a:endParaRPr>
          </a:p>
        </p:txBody>
      </p:sp>
      <p:pic>
        <p:nvPicPr>
          <p:cNvPr id="282" name="Google Shape;282;p13"/>
          <p:cNvPicPr preferRelativeResize="0"/>
          <p:nvPr/>
        </p:nvPicPr>
        <p:blipFill rotWithShape="1">
          <a:blip r:embed="rId3">
            <a:alphaModFix/>
          </a:blip>
          <a:srcRect b="0" l="-3709" r="3709" t="0"/>
          <a:stretch/>
        </p:blipFill>
        <p:spPr>
          <a:xfrm>
            <a:off x="3852100" y="1955300"/>
            <a:ext cx="1743889" cy="84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2"/>
          <p:cNvSpPr txBox="1"/>
          <p:nvPr>
            <p:ph type="ctrTitle"/>
          </p:nvPr>
        </p:nvSpPr>
        <p:spPr>
          <a:xfrm>
            <a:off x="758750" y="352418"/>
            <a:ext cx="4255500" cy="78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200">
                <a:latin typeface="Times New Roman"/>
                <a:ea typeface="Times New Roman"/>
                <a:cs typeface="Times New Roman"/>
                <a:sym typeface="Times New Roman"/>
              </a:rPr>
              <a:t>Risk Factors</a:t>
            </a:r>
            <a:endParaRPr sz="3200">
              <a:latin typeface="Times New Roman"/>
              <a:ea typeface="Times New Roman"/>
              <a:cs typeface="Times New Roman"/>
              <a:sym typeface="Times New Roman"/>
            </a:endParaRPr>
          </a:p>
        </p:txBody>
      </p:sp>
      <p:sp>
        <p:nvSpPr>
          <p:cNvPr id="339" name="Google Shape;339;p22"/>
          <p:cNvSpPr txBox="1"/>
          <p:nvPr>
            <p:ph idx="1" type="subTitle"/>
          </p:nvPr>
        </p:nvSpPr>
        <p:spPr>
          <a:xfrm>
            <a:off x="813125" y="1084350"/>
            <a:ext cx="7692600" cy="391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688"/>
              <a:buNone/>
            </a:pPr>
            <a:r>
              <a:rPr lang="en-GB" sz="1725">
                <a:latin typeface="Times New Roman"/>
                <a:ea typeface="Times New Roman"/>
                <a:cs typeface="Times New Roman"/>
                <a:sym typeface="Times New Roman"/>
              </a:rPr>
              <a:t>Factors that can increase your risk of chronic kidney disease include:</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Diabetes</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High blood pressure</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Heart (cardiovascular) disease</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Smoking</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Obesity</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Being Black, Native American or Asian American</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Family history of kidney disease</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Abnormal kidney structure</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Older age</a:t>
            </a:r>
            <a:endParaRPr sz="1725">
              <a:latin typeface="Times New Roman"/>
              <a:ea typeface="Times New Roman"/>
              <a:cs typeface="Times New Roman"/>
              <a:sym typeface="Times New Roman"/>
            </a:endParaRPr>
          </a:p>
          <a:p>
            <a:pPr indent="-338137" lvl="0" marL="457200" rtl="0" algn="l">
              <a:lnSpc>
                <a:spcPct val="115000"/>
              </a:lnSpc>
              <a:spcBef>
                <a:spcPts val="0"/>
              </a:spcBef>
              <a:spcAft>
                <a:spcPts val="0"/>
              </a:spcAft>
              <a:buSzPts val="1725"/>
              <a:buFont typeface="Times New Roman"/>
              <a:buChar char="●"/>
            </a:pPr>
            <a:r>
              <a:rPr lang="en-GB" sz="1725">
                <a:latin typeface="Times New Roman"/>
                <a:ea typeface="Times New Roman"/>
                <a:cs typeface="Times New Roman"/>
                <a:sym typeface="Times New Roman"/>
              </a:rPr>
              <a:t>Frequent use of medications that can damage the kidneys</a:t>
            </a:r>
            <a:endParaRPr sz="1725">
              <a:latin typeface="Times New Roman"/>
              <a:ea typeface="Times New Roman"/>
              <a:cs typeface="Times New Roman"/>
              <a:sym typeface="Times New Roman"/>
            </a:endParaRPr>
          </a:p>
          <a:p>
            <a:pPr indent="0" lvl="0" marL="0" rtl="0" algn="l">
              <a:lnSpc>
                <a:spcPct val="115000"/>
              </a:lnSpc>
              <a:spcBef>
                <a:spcPts val="0"/>
              </a:spcBef>
              <a:spcAft>
                <a:spcPts val="0"/>
              </a:spcAft>
              <a:buSzPts val="688"/>
              <a:buNone/>
            </a:pPr>
            <a:r>
              <a:t/>
            </a:r>
            <a:endParaRPr sz="1725">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ctrTitle"/>
          </p:nvPr>
        </p:nvSpPr>
        <p:spPr>
          <a:xfrm>
            <a:off x="628250" y="482900"/>
            <a:ext cx="7040100" cy="902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Five stages of chronic kidney disease</a:t>
            </a:r>
            <a:endParaRPr>
              <a:latin typeface="Times New Roman"/>
              <a:ea typeface="Times New Roman"/>
              <a:cs typeface="Times New Roman"/>
              <a:sym typeface="Times New Roman"/>
            </a:endParaRPr>
          </a:p>
        </p:txBody>
      </p:sp>
      <p:sp>
        <p:nvSpPr>
          <p:cNvPr id="345" name="Google Shape;345;p23"/>
          <p:cNvSpPr txBox="1"/>
          <p:nvPr>
            <p:ph idx="1" type="subTitle"/>
          </p:nvPr>
        </p:nvSpPr>
        <p:spPr>
          <a:xfrm>
            <a:off x="719875" y="1312725"/>
            <a:ext cx="7676700" cy="324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35"/>
              <a:buNone/>
            </a:pPr>
            <a:r>
              <a:rPr lang="en-GB" sz="1700">
                <a:latin typeface="Times New Roman"/>
                <a:ea typeface="Times New Roman"/>
                <a:cs typeface="Times New Roman"/>
                <a:sym typeface="Times New Roman"/>
              </a:rPr>
              <a:t>Doctors determine the stage of kidney disease using the glomerular filtration rate (GFR), a math formula using a person's age, gender, and their serum creatinine level (identified through a blood test).</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SzPts val="935"/>
              <a:buNone/>
            </a:pPr>
            <a:r>
              <a:t/>
            </a:r>
            <a:endParaRPr sz="1700">
              <a:latin typeface="Times New Roman"/>
              <a:ea typeface="Times New Roman"/>
              <a:cs typeface="Times New Roman"/>
              <a:sym typeface="Times New Roman"/>
            </a:endParaRPr>
          </a:p>
          <a:p>
            <a:pPr indent="-336550" lvl="0" marL="36000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Stage 1     :- with normal or high GFR (GFR &gt; 90 mL/min)</a:t>
            </a:r>
            <a:endParaRPr sz="1700">
              <a:latin typeface="Times New Roman"/>
              <a:ea typeface="Times New Roman"/>
              <a:cs typeface="Times New Roman"/>
              <a:sym typeface="Times New Roman"/>
            </a:endParaRPr>
          </a:p>
          <a:p>
            <a:pPr indent="-336550" lvl="0" marL="36000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Stage 2     :- Mild CKD (GFR = 60-89 mL/min)</a:t>
            </a:r>
            <a:endParaRPr sz="1700">
              <a:latin typeface="Times New Roman"/>
              <a:ea typeface="Times New Roman"/>
              <a:cs typeface="Times New Roman"/>
              <a:sym typeface="Times New Roman"/>
            </a:endParaRPr>
          </a:p>
          <a:p>
            <a:pPr indent="-336550" lvl="0" marL="36000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Stage 3A  :- Moderate CKD (GFR = 45-59 mL/min)</a:t>
            </a:r>
            <a:endParaRPr sz="1700">
              <a:latin typeface="Times New Roman"/>
              <a:ea typeface="Times New Roman"/>
              <a:cs typeface="Times New Roman"/>
              <a:sym typeface="Times New Roman"/>
            </a:endParaRPr>
          </a:p>
          <a:p>
            <a:pPr indent="-336550" lvl="0" marL="36000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Stage 3 B :- Moderate CKD (GFR = 30-44 mL/min)</a:t>
            </a:r>
            <a:endParaRPr sz="1700">
              <a:latin typeface="Times New Roman"/>
              <a:ea typeface="Times New Roman"/>
              <a:cs typeface="Times New Roman"/>
              <a:sym typeface="Times New Roman"/>
            </a:endParaRPr>
          </a:p>
          <a:p>
            <a:pPr indent="-336550" lvl="0" marL="36000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Stage 4     :- Severe CKD (GFR = 15-29 mL/min)</a:t>
            </a:r>
            <a:endParaRPr sz="1700">
              <a:latin typeface="Times New Roman"/>
              <a:ea typeface="Times New Roman"/>
              <a:cs typeface="Times New Roman"/>
              <a:sym typeface="Times New Roman"/>
            </a:endParaRPr>
          </a:p>
          <a:p>
            <a:pPr indent="-336550" lvl="0" marL="36000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Stage 5     :- End Stage CKD (GFR &lt;15 mL/min)</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SzPts val="935"/>
              <a:buNone/>
            </a:pPr>
            <a:r>
              <a:t/>
            </a:r>
            <a:endParaRPr sz="17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txBox="1"/>
          <p:nvPr>
            <p:ph type="ctrTitle"/>
          </p:nvPr>
        </p:nvSpPr>
        <p:spPr>
          <a:xfrm>
            <a:off x="321525" y="148625"/>
            <a:ext cx="2546400" cy="584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3200">
                <a:latin typeface="Times New Roman"/>
                <a:ea typeface="Times New Roman"/>
                <a:cs typeface="Times New Roman"/>
                <a:sym typeface="Times New Roman"/>
              </a:rPr>
              <a:t>Prevention</a:t>
            </a:r>
            <a:endParaRPr sz="3200">
              <a:latin typeface="Times New Roman"/>
              <a:ea typeface="Times New Roman"/>
              <a:cs typeface="Times New Roman"/>
              <a:sym typeface="Times New Roman"/>
            </a:endParaRPr>
          </a:p>
        </p:txBody>
      </p:sp>
      <p:sp>
        <p:nvSpPr>
          <p:cNvPr id="351" name="Google Shape;351;p24"/>
          <p:cNvSpPr txBox="1"/>
          <p:nvPr>
            <p:ph idx="1" type="subTitle"/>
          </p:nvPr>
        </p:nvSpPr>
        <p:spPr>
          <a:xfrm>
            <a:off x="215400" y="583050"/>
            <a:ext cx="8796600" cy="438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Times New Roman"/>
                <a:ea typeface="Times New Roman"/>
                <a:cs typeface="Times New Roman"/>
                <a:sym typeface="Times New Roman"/>
              </a:rPr>
              <a:t>  To reduce your risk of developing kidney disease:</a:t>
            </a:r>
            <a:endParaRPr>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b="1" lang="en-GB">
                <a:latin typeface="Times New Roman"/>
                <a:ea typeface="Times New Roman"/>
                <a:cs typeface="Times New Roman"/>
                <a:sym typeface="Times New Roman"/>
              </a:rPr>
              <a:t>Follow instructions on over-the-counter medications :-</a:t>
            </a:r>
            <a:endParaRPr b="1">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a:latin typeface="Times New Roman"/>
                <a:ea typeface="Times New Roman"/>
                <a:cs typeface="Times New Roman"/>
                <a:sym typeface="Times New Roman"/>
              </a:rPr>
              <a:t>When using non prescription pain relievers, such as aspirin, ibuprofen (Advil, Motrin IB, others) and acetaminophen (Tylenol, others), follow the instructions on the package. Taking too many pain relievers for a long time could lead to kidney damage.</a:t>
            </a:r>
            <a:endParaRPr>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b="1" lang="en-GB">
                <a:latin typeface="Times New Roman"/>
                <a:ea typeface="Times New Roman"/>
                <a:cs typeface="Times New Roman"/>
                <a:sym typeface="Times New Roman"/>
              </a:rPr>
              <a:t>Maintain a healthy weight</a:t>
            </a:r>
            <a:r>
              <a:rPr lang="en-GB">
                <a:latin typeface="Times New Roman"/>
                <a:ea typeface="Times New Roman"/>
                <a:cs typeface="Times New Roman"/>
                <a:sym typeface="Times New Roman"/>
              </a:rPr>
              <a:t> :- </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a:latin typeface="Times New Roman"/>
                <a:ea typeface="Times New Roman"/>
                <a:cs typeface="Times New Roman"/>
                <a:sym typeface="Times New Roman"/>
              </a:rPr>
              <a:t>If you're at a healthy weight, maintain it by being physically active most days of the week. If you need to lose weight, talk with your doctor about strategies for healthy weight loss.</a:t>
            </a:r>
            <a:endParaRPr>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b="1" lang="en-GB">
                <a:latin typeface="Times New Roman"/>
                <a:ea typeface="Times New Roman"/>
                <a:cs typeface="Times New Roman"/>
                <a:sym typeface="Times New Roman"/>
              </a:rPr>
              <a:t>Don't smoke</a:t>
            </a: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a:latin typeface="Times New Roman"/>
                <a:ea typeface="Times New Roman"/>
                <a:cs typeface="Times New Roman"/>
                <a:sym typeface="Times New Roman"/>
              </a:rPr>
              <a:t>Cigarette smoking can damage your kidneys and make existing kidney damage worse. If you're a smoker, talk to your doctor about strategies for quitting. Support groups, counseling and medications can all help you to stop.</a:t>
            </a:r>
            <a:endParaRPr>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b="1" lang="en-GB">
                <a:latin typeface="Times New Roman"/>
                <a:ea typeface="Times New Roman"/>
                <a:cs typeface="Times New Roman"/>
                <a:sym typeface="Times New Roman"/>
              </a:rPr>
              <a:t>Manage your medical conditions with your doctor's help</a:t>
            </a:r>
            <a:r>
              <a:rPr lang="en-GB">
                <a:latin typeface="Times New Roman"/>
                <a:ea typeface="Times New Roman"/>
                <a:cs typeface="Times New Roman"/>
                <a:sym typeface="Times New Roman"/>
              </a:rPr>
              <a:t> :- </a:t>
            </a:r>
            <a:endParaRPr>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GB">
                <a:latin typeface="Times New Roman"/>
                <a:ea typeface="Times New Roman"/>
                <a:cs typeface="Times New Roman"/>
                <a:sym typeface="Times New Roman"/>
              </a:rPr>
              <a:t>If you have diseases or conditions that increase your risk of kidney disease, work with your doctor to control them. Ask your doctor about tests to look for signs of kidney damage.</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ctrTitle"/>
          </p:nvPr>
        </p:nvSpPr>
        <p:spPr>
          <a:xfrm>
            <a:off x="617400" y="515525"/>
            <a:ext cx="5952900" cy="858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200">
                <a:latin typeface="Times New Roman"/>
                <a:ea typeface="Times New Roman"/>
                <a:cs typeface="Times New Roman"/>
                <a:sym typeface="Times New Roman"/>
              </a:rPr>
              <a:t>Motivation / Background</a:t>
            </a:r>
            <a:endParaRPr sz="3200">
              <a:latin typeface="Times New Roman"/>
              <a:ea typeface="Times New Roman"/>
              <a:cs typeface="Times New Roman"/>
              <a:sym typeface="Times New Roman"/>
            </a:endParaRPr>
          </a:p>
        </p:txBody>
      </p:sp>
      <p:sp>
        <p:nvSpPr>
          <p:cNvPr id="357" name="Google Shape;357;p25"/>
          <p:cNvSpPr txBox="1"/>
          <p:nvPr>
            <p:ph idx="1" type="subTitle"/>
          </p:nvPr>
        </p:nvSpPr>
        <p:spPr>
          <a:xfrm>
            <a:off x="617400" y="1374425"/>
            <a:ext cx="8193000" cy="3207900"/>
          </a:xfrm>
          <a:prstGeom prst="rect">
            <a:avLst/>
          </a:prstGeom>
        </p:spPr>
        <p:txBody>
          <a:bodyPr anchorCtr="0" anchor="t" bIns="91425" lIns="91425" spcFirstLastPara="1" rIns="91425" wrap="square" tIns="91425">
            <a:noAutofit/>
          </a:bodyPr>
          <a:lstStyle/>
          <a:p>
            <a:pPr indent="-336550" lvl="0" marL="17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Chronic Kidney Disease (CKD) is one of the most deadly non-communicable diseases globally.</a:t>
            </a:r>
            <a:endParaRPr sz="1700">
              <a:latin typeface="Times New Roman"/>
              <a:ea typeface="Times New Roman"/>
              <a:cs typeface="Times New Roman"/>
              <a:sym typeface="Times New Roman"/>
            </a:endParaRPr>
          </a:p>
          <a:p>
            <a:pPr indent="-336550" lvl="0" marL="17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In 2017, the total number of worldwide deaths due to CKD was 1.2 million which rose to 41.5% from 1990.</a:t>
            </a:r>
            <a:endParaRPr sz="1700">
              <a:latin typeface="Times New Roman"/>
              <a:ea typeface="Times New Roman"/>
              <a:cs typeface="Times New Roman"/>
              <a:sym typeface="Times New Roman"/>
            </a:endParaRPr>
          </a:p>
          <a:p>
            <a:pPr indent="-336550" lvl="0" marL="17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global burden of CKD is increasing, and is projected to become the 5th most common cause of years of life lost globally by 2040.</a:t>
            </a:r>
            <a:endParaRPr sz="1700">
              <a:latin typeface="Times New Roman"/>
              <a:ea typeface="Times New Roman"/>
              <a:cs typeface="Times New Roman"/>
              <a:sym typeface="Times New Roman"/>
            </a:endParaRPr>
          </a:p>
          <a:p>
            <a:pPr indent="-336550" lvl="0" marL="17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In CKD, kidney unable to perform essential functions in the body which leads to other critical diseases such as heart disease, high blood pressure, diabetes etc.</a:t>
            </a:r>
            <a:endParaRPr sz="1700">
              <a:latin typeface="Times New Roman"/>
              <a:ea typeface="Times New Roman"/>
              <a:cs typeface="Times New Roman"/>
              <a:sym typeface="Times New Roman"/>
            </a:endParaRPr>
          </a:p>
          <a:p>
            <a:pPr indent="-336550" lvl="0" marL="17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Therefore, early-stage detection of CKD is essential for containing the further progression of the disease, which in turn reduce the mortality rate and treatment cost significantly.</a:t>
            </a:r>
            <a:endParaRPr sz="17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26"/>
          <p:cNvPicPr preferRelativeResize="0"/>
          <p:nvPr/>
        </p:nvPicPr>
        <p:blipFill>
          <a:blip r:embed="rId3">
            <a:alphaModFix/>
          </a:blip>
          <a:stretch>
            <a:fillRect/>
          </a:stretch>
        </p:blipFill>
        <p:spPr>
          <a:xfrm>
            <a:off x="4099725" y="133350"/>
            <a:ext cx="4171950" cy="4876800"/>
          </a:xfrm>
          <a:prstGeom prst="rect">
            <a:avLst/>
          </a:prstGeom>
          <a:noFill/>
          <a:ln>
            <a:noFill/>
          </a:ln>
        </p:spPr>
      </p:pic>
      <p:sp>
        <p:nvSpPr>
          <p:cNvPr id="363" name="Google Shape;363;p26"/>
          <p:cNvSpPr txBox="1"/>
          <p:nvPr/>
        </p:nvSpPr>
        <p:spPr>
          <a:xfrm>
            <a:off x="763375" y="1446300"/>
            <a:ext cx="2870700" cy="22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solidFill>
                  <a:schemeClr val="dk2"/>
                </a:solidFill>
                <a:latin typeface="Times New Roman"/>
                <a:ea typeface="Times New Roman"/>
                <a:cs typeface="Times New Roman"/>
                <a:sym typeface="Times New Roman"/>
              </a:rPr>
              <a:t>Block diagram Of Chronic Kidney Disease Prediction</a:t>
            </a:r>
            <a:endParaRPr sz="320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nvSpPr>
        <p:spPr>
          <a:xfrm>
            <a:off x="806875" y="243575"/>
            <a:ext cx="54153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Feature Distribution</a:t>
            </a:r>
            <a:endParaRPr sz="3200">
              <a:solidFill>
                <a:schemeClr val="dk2"/>
              </a:solidFill>
              <a:latin typeface="Times New Roman"/>
              <a:ea typeface="Times New Roman"/>
              <a:cs typeface="Times New Roman"/>
              <a:sym typeface="Times New Roman"/>
            </a:endParaRPr>
          </a:p>
        </p:txBody>
      </p:sp>
      <p:pic>
        <p:nvPicPr>
          <p:cNvPr id="369" name="Google Shape;369;p27"/>
          <p:cNvPicPr preferRelativeResize="0"/>
          <p:nvPr/>
        </p:nvPicPr>
        <p:blipFill>
          <a:blip r:embed="rId3">
            <a:alphaModFix/>
          </a:blip>
          <a:stretch>
            <a:fillRect/>
          </a:stretch>
        </p:blipFill>
        <p:spPr>
          <a:xfrm>
            <a:off x="632875" y="928775"/>
            <a:ext cx="7970799" cy="4153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8"/>
          <p:cNvSpPr txBox="1"/>
          <p:nvPr/>
        </p:nvSpPr>
        <p:spPr>
          <a:xfrm>
            <a:off x="774250" y="363200"/>
            <a:ext cx="53502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Categorical Columns</a:t>
            </a:r>
            <a:endParaRPr sz="3200">
              <a:solidFill>
                <a:schemeClr val="dk2"/>
              </a:solidFill>
              <a:latin typeface="Times New Roman"/>
              <a:ea typeface="Times New Roman"/>
              <a:cs typeface="Times New Roman"/>
              <a:sym typeface="Times New Roman"/>
            </a:endParaRPr>
          </a:p>
        </p:txBody>
      </p:sp>
      <p:pic>
        <p:nvPicPr>
          <p:cNvPr id="375" name="Google Shape;375;p28"/>
          <p:cNvPicPr preferRelativeResize="0"/>
          <p:nvPr/>
        </p:nvPicPr>
        <p:blipFill>
          <a:blip r:embed="rId3">
            <a:alphaModFix/>
          </a:blip>
          <a:stretch>
            <a:fillRect/>
          </a:stretch>
        </p:blipFill>
        <p:spPr>
          <a:xfrm>
            <a:off x="513250" y="993900"/>
            <a:ext cx="8286150" cy="399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29"/>
          <p:cNvPicPr preferRelativeResize="0"/>
          <p:nvPr/>
        </p:nvPicPr>
        <p:blipFill>
          <a:blip r:embed="rId3">
            <a:alphaModFix/>
          </a:blip>
          <a:stretch>
            <a:fillRect/>
          </a:stretch>
        </p:blipFill>
        <p:spPr>
          <a:xfrm>
            <a:off x="359000" y="939525"/>
            <a:ext cx="8298549" cy="3899175"/>
          </a:xfrm>
          <a:prstGeom prst="rect">
            <a:avLst/>
          </a:prstGeom>
          <a:noFill/>
          <a:ln>
            <a:noFill/>
          </a:ln>
        </p:spPr>
      </p:pic>
      <p:sp>
        <p:nvSpPr>
          <p:cNvPr id="381" name="Google Shape;381;p29"/>
          <p:cNvSpPr txBox="1"/>
          <p:nvPr/>
        </p:nvSpPr>
        <p:spPr>
          <a:xfrm>
            <a:off x="806875" y="308800"/>
            <a:ext cx="40452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Heat Map</a:t>
            </a:r>
            <a:endParaRPr sz="32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0"/>
          <p:cNvPicPr preferRelativeResize="0"/>
          <p:nvPr/>
        </p:nvPicPr>
        <p:blipFill>
          <a:blip r:embed="rId3">
            <a:alphaModFix/>
          </a:blip>
          <a:stretch>
            <a:fillRect/>
          </a:stretch>
        </p:blipFill>
        <p:spPr>
          <a:xfrm>
            <a:off x="643750" y="76275"/>
            <a:ext cx="7851177"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31"/>
          <p:cNvPicPr preferRelativeResize="0"/>
          <p:nvPr/>
        </p:nvPicPr>
        <p:blipFill>
          <a:blip r:embed="rId3">
            <a:alphaModFix/>
          </a:blip>
          <a:stretch>
            <a:fillRect/>
          </a:stretch>
        </p:blipFill>
        <p:spPr>
          <a:xfrm>
            <a:off x="1168475" y="1309250"/>
            <a:ext cx="7054600" cy="3425375"/>
          </a:xfrm>
          <a:prstGeom prst="rect">
            <a:avLst/>
          </a:prstGeom>
          <a:noFill/>
          <a:ln>
            <a:noFill/>
          </a:ln>
        </p:spPr>
      </p:pic>
      <p:sp>
        <p:nvSpPr>
          <p:cNvPr id="392" name="Google Shape;392;p31"/>
          <p:cNvSpPr txBox="1"/>
          <p:nvPr/>
        </p:nvSpPr>
        <p:spPr>
          <a:xfrm>
            <a:off x="809675" y="331550"/>
            <a:ext cx="40533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chemeClr val="dk2"/>
                </a:solidFill>
                <a:latin typeface="Times New Roman"/>
                <a:ea typeface="Times New Roman"/>
                <a:cs typeface="Times New Roman"/>
                <a:sym typeface="Times New Roman"/>
              </a:rPr>
              <a:t>Data Preprocessing</a:t>
            </a:r>
            <a:endParaRPr b="1" sz="3200">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4"/>
          <p:cNvSpPr txBox="1"/>
          <p:nvPr>
            <p:ph type="ctrTitle"/>
          </p:nvPr>
        </p:nvSpPr>
        <p:spPr>
          <a:xfrm>
            <a:off x="824000" y="234943"/>
            <a:ext cx="4255500" cy="806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200">
                <a:latin typeface="Times New Roman"/>
                <a:ea typeface="Times New Roman"/>
                <a:cs typeface="Times New Roman"/>
                <a:sym typeface="Times New Roman"/>
              </a:rPr>
              <a:t>Outline :- </a:t>
            </a:r>
            <a:endParaRPr sz="3200">
              <a:latin typeface="Times New Roman"/>
              <a:ea typeface="Times New Roman"/>
              <a:cs typeface="Times New Roman"/>
              <a:sym typeface="Times New Roman"/>
            </a:endParaRPr>
          </a:p>
        </p:txBody>
      </p:sp>
      <p:sp>
        <p:nvSpPr>
          <p:cNvPr id="288" name="Google Shape;288;p14"/>
          <p:cNvSpPr txBox="1"/>
          <p:nvPr>
            <p:ph idx="1" type="subTitle"/>
          </p:nvPr>
        </p:nvSpPr>
        <p:spPr>
          <a:xfrm>
            <a:off x="824000" y="828300"/>
            <a:ext cx="5445900" cy="39693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Abstract</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Introduction</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Literature Review</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Symptoms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Causes </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Risk Factors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Stages Of Chronic Kidney Disease</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Preventions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Motivation / Background</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Objectives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SzPts val="2000"/>
              <a:buFont typeface="Times New Roman"/>
              <a:buChar char="●"/>
            </a:pPr>
            <a:r>
              <a:rPr lang="en-GB" sz="2000">
                <a:latin typeface="Times New Roman"/>
                <a:ea typeface="Times New Roman"/>
                <a:cs typeface="Times New Roman"/>
                <a:sym typeface="Times New Roman"/>
              </a:rPr>
              <a:t>References</a:t>
            </a:r>
            <a:endParaRPr sz="2000">
              <a:latin typeface="Times New Roman"/>
              <a:ea typeface="Times New Roman"/>
              <a:cs typeface="Times New Roman"/>
              <a:sym typeface="Times New Roman"/>
            </a:endParaRPr>
          </a:p>
        </p:txBody>
      </p:sp>
      <p:pic>
        <p:nvPicPr>
          <p:cNvPr id="289" name="Google Shape;289;p14"/>
          <p:cNvPicPr preferRelativeResize="0"/>
          <p:nvPr/>
        </p:nvPicPr>
        <p:blipFill>
          <a:blip r:embed="rId3">
            <a:alphaModFix/>
          </a:blip>
          <a:stretch>
            <a:fillRect/>
          </a:stretch>
        </p:blipFill>
        <p:spPr>
          <a:xfrm>
            <a:off x="5181025" y="828300"/>
            <a:ext cx="3659576" cy="3344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32"/>
          <p:cNvPicPr preferRelativeResize="0"/>
          <p:nvPr/>
        </p:nvPicPr>
        <p:blipFill>
          <a:blip r:embed="rId3">
            <a:alphaModFix/>
          </a:blip>
          <a:stretch>
            <a:fillRect/>
          </a:stretch>
        </p:blipFill>
        <p:spPr>
          <a:xfrm>
            <a:off x="4915325" y="3484750"/>
            <a:ext cx="3788224" cy="1056500"/>
          </a:xfrm>
          <a:prstGeom prst="rect">
            <a:avLst/>
          </a:prstGeom>
          <a:noFill/>
          <a:ln>
            <a:noFill/>
          </a:ln>
        </p:spPr>
      </p:pic>
      <p:pic>
        <p:nvPicPr>
          <p:cNvPr id="398" name="Google Shape;398;p32"/>
          <p:cNvPicPr preferRelativeResize="0"/>
          <p:nvPr/>
        </p:nvPicPr>
        <p:blipFill rotWithShape="1">
          <a:blip r:embed="rId4">
            <a:alphaModFix/>
          </a:blip>
          <a:srcRect b="0" l="1640" r="-1639" t="0"/>
          <a:stretch/>
        </p:blipFill>
        <p:spPr>
          <a:xfrm>
            <a:off x="469763" y="1196712"/>
            <a:ext cx="3318649" cy="1721849"/>
          </a:xfrm>
          <a:prstGeom prst="rect">
            <a:avLst/>
          </a:prstGeom>
          <a:noFill/>
          <a:ln>
            <a:noFill/>
          </a:ln>
        </p:spPr>
      </p:pic>
      <p:sp>
        <p:nvSpPr>
          <p:cNvPr id="399" name="Google Shape;399;p32"/>
          <p:cNvSpPr txBox="1"/>
          <p:nvPr/>
        </p:nvSpPr>
        <p:spPr>
          <a:xfrm>
            <a:off x="469775" y="287075"/>
            <a:ext cx="80034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Formulas that we used for Calculation :-</a:t>
            </a:r>
            <a:endParaRPr sz="3200">
              <a:solidFill>
                <a:schemeClr val="dk2"/>
              </a:solidFill>
              <a:latin typeface="Times New Roman"/>
              <a:ea typeface="Times New Roman"/>
              <a:cs typeface="Times New Roman"/>
              <a:sym typeface="Times New Roman"/>
            </a:endParaRPr>
          </a:p>
        </p:txBody>
      </p:sp>
      <p:pic>
        <p:nvPicPr>
          <p:cNvPr id="400" name="Google Shape;400;p32"/>
          <p:cNvPicPr preferRelativeResize="0"/>
          <p:nvPr/>
        </p:nvPicPr>
        <p:blipFill rotWithShape="1">
          <a:blip r:embed="rId5">
            <a:alphaModFix/>
          </a:blip>
          <a:srcRect b="4816" l="0" r="-9373" t="0"/>
          <a:stretch/>
        </p:blipFill>
        <p:spPr>
          <a:xfrm>
            <a:off x="4915325" y="1240200"/>
            <a:ext cx="3425375" cy="1721850"/>
          </a:xfrm>
          <a:prstGeom prst="rect">
            <a:avLst/>
          </a:prstGeom>
          <a:noFill/>
          <a:ln>
            <a:noFill/>
          </a:ln>
        </p:spPr>
      </p:pic>
      <p:pic>
        <p:nvPicPr>
          <p:cNvPr id="401" name="Google Shape;401;p32"/>
          <p:cNvPicPr preferRelativeResize="0"/>
          <p:nvPr/>
        </p:nvPicPr>
        <p:blipFill>
          <a:blip r:embed="rId6">
            <a:alphaModFix/>
          </a:blip>
          <a:stretch>
            <a:fillRect/>
          </a:stretch>
        </p:blipFill>
        <p:spPr>
          <a:xfrm>
            <a:off x="469775" y="3284485"/>
            <a:ext cx="4175300" cy="145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33"/>
          <p:cNvSpPr txBox="1"/>
          <p:nvPr>
            <p:ph type="ctrTitle"/>
          </p:nvPr>
        </p:nvSpPr>
        <p:spPr>
          <a:xfrm>
            <a:off x="617375" y="156675"/>
            <a:ext cx="7279500" cy="793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3200">
                <a:solidFill>
                  <a:srgbClr val="080808"/>
                </a:solidFill>
                <a:latin typeface="Times New Roman"/>
                <a:ea typeface="Times New Roman"/>
                <a:cs typeface="Times New Roman"/>
                <a:sym typeface="Times New Roman"/>
              </a:rPr>
              <a:t>Comparison of machine learning classifiers.</a:t>
            </a:r>
            <a:endParaRPr sz="3200">
              <a:solidFill>
                <a:srgbClr val="080808"/>
              </a:solidFill>
              <a:latin typeface="Times New Roman"/>
              <a:ea typeface="Times New Roman"/>
              <a:cs typeface="Times New Roman"/>
              <a:sym typeface="Times New Roman"/>
            </a:endParaRPr>
          </a:p>
        </p:txBody>
      </p:sp>
      <p:sp>
        <p:nvSpPr>
          <p:cNvPr id="407" name="Google Shape;407;p33"/>
          <p:cNvSpPr txBox="1"/>
          <p:nvPr>
            <p:ph idx="1" type="subTitle"/>
          </p:nvPr>
        </p:nvSpPr>
        <p:spPr>
          <a:xfrm>
            <a:off x="617375" y="1070100"/>
            <a:ext cx="4255500" cy="3725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05"/>
              <a:buNone/>
            </a:pPr>
            <a:r>
              <a:rPr lang="en-GB" sz="1700">
                <a:solidFill>
                  <a:srgbClr val="000000"/>
                </a:solidFill>
                <a:highlight>
                  <a:srgbClr val="FFFFFF"/>
                </a:highlight>
                <a:latin typeface="Times New Roman"/>
                <a:ea typeface="Times New Roman"/>
                <a:cs typeface="Times New Roman"/>
                <a:sym typeface="Times New Roman"/>
              </a:rPr>
              <a:t>S.no		Classifier			</a:t>
            </a:r>
            <a:r>
              <a:rPr lang="en-GB" sz="1700">
                <a:solidFill>
                  <a:srgbClr val="000000"/>
                </a:solidFill>
                <a:highlight>
                  <a:srgbClr val="FFFFFF"/>
                </a:highlight>
                <a:latin typeface="Times New Roman"/>
                <a:ea typeface="Times New Roman"/>
                <a:cs typeface="Times New Roman"/>
                <a:sym typeface="Times New Roman"/>
              </a:rPr>
              <a:t>Accuracy </a:t>
            </a:r>
            <a:r>
              <a:rPr lang="en-GB" sz="1700">
                <a:solidFill>
                  <a:srgbClr val="000000"/>
                </a:solidFill>
                <a:highlight>
                  <a:srgbClr val="FFFFFF"/>
                </a:highlight>
                <a:latin typeface="Times New Roman"/>
                <a:ea typeface="Times New Roman"/>
                <a:cs typeface="Times New Roman"/>
                <a:sym typeface="Times New Roman"/>
              </a:rPr>
              <a:t>%</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rPr lang="en-GB" sz="1700">
                <a:solidFill>
                  <a:srgbClr val="000000"/>
                </a:solidFill>
                <a:highlight>
                  <a:srgbClr val="FFFFFF"/>
                </a:highlight>
                <a:latin typeface="Times New Roman"/>
                <a:ea typeface="Times New Roman"/>
                <a:cs typeface="Times New Roman"/>
                <a:sym typeface="Times New Roman"/>
              </a:rPr>
              <a:t>1.		Decision Tree		91%</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rPr lang="en-GB" sz="1700">
                <a:solidFill>
                  <a:srgbClr val="000000"/>
                </a:solidFill>
                <a:highlight>
                  <a:srgbClr val="FFFFFF"/>
                </a:highlight>
                <a:latin typeface="Times New Roman"/>
                <a:ea typeface="Times New Roman"/>
                <a:cs typeface="Times New Roman"/>
                <a:sym typeface="Times New Roman"/>
              </a:rPr>
              <a:t>2.		SVM			98.3%</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rPr lang="en-GB" sz="1700">
                <a:solidFill>
                  <a:srgbClr val="000000"/>
                </a:solidFill>
                <a:highlight>
                  <a:srgbClr val="FFFFFF"/>
                </a:highlight>
                <a:latin typeface="Times New Roman"/>
                <a:ea typeface="Times New Roman"/>
                <a:cs typeface="Times New Roman"/>
                <a:sym typeface="Times New Roman"/>
              </a:rPr>
              <a:t>3.		Random Forest		99.84%</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t/>
            </a:r>
            <a:endParaRPr sz="1700">
              <a:solidFill>
                <a:srgbClr val="000000"/>
              </a:solidFill>
              <a:highlight>
                <a:srgbClr val="FFFFFF"/>
              </a:highlight>
              <a:latin typeface="Times New Roman"/>
              <a:ea typeface="Times New Roman"/>
              <a:cs typeface="Times New Roman"/>
              <a:sym typeface="Times New Roman"/>
            </a:endParaRPr>
          </a:p>
          <a:p>
            <a:pPr indent="0" lvl="0" marL="0" rtl="0" algn="l">
              <a:lnSpc>
                <a:spcPct val="80000"/>
              </a:lnSpc>
              <a:spcBef>
                <a:spcPts val="0"/>
              </a:spcBef>
              <a:spcAft>
                <a:spcPts val="0"/>
              </a:spcAft>
              <a:buSzPts val="605"/>
              <a:buNone/>
            </a:pPr>
            <a:r>
              <a:t/>
            </a:r>
            <a:endParaRPr sz="1700">
              <a:solidFill>
                <a:srgbClr val="000000"/>
              </a:solidFill>
              <a:highlight>
                <a:srgbClr val="FFFFFF"/>
              </a:highlight>
              <a:latin typeface="Times New Roman"/>
              <a:ea typeface="Times New Roman"/>
              <a:cs typeface="Times New Roman"/>
              <a:sym typeface="Times New Roman"/>
            </a:endParaRPr>
          </a:p>
        </p:txBody>
      </p:sp>
      <p:pic>
        <p:nvPicPr>
          <p:cNvPr id="408" name="Google Shape;408;p33"/>
          <p:cNvPicPr preferRelativeResize="0"/>
          <p:nvPr/>
        </p:nvPicPr>
        <p:blipFill>
          <a:blip r:embed="rId3">
            <a:alphaModFix/>
          </a:blip>
          <a:stretch>
            <a:fillRect/>
          </a:stretch>
        </p:blipFill>
        <p:spPr>
          <a:xfrm>
            <a:off x="5134800" y="841500"/>
            <a:ext cx="3501499" cy="3725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34"/>
          <p:cNvPicPr preferRelativeResize="0"/>
          <p:nvPr/>
        </p:nvPicPr>
        <p:blipFill>
          <a:blip r:embed="rId3">
            <a:alphaModFix/>
          </a:blip>
          <a:stretch>
            <a:fillRect/>
          </a:stretch>
        </p:blipFill>
        <p:spPr>
          <a:xfrm>
            <a:off x="763375" y="1015650"/>
            <a:ext cx="7448825" cy="3805975"/>
          </a:xfrm>
          <a:prstGeom prst="rect">
            <a:avLst/>
          </a:prstGeom>
          <a:noFill/>
          <a:ln>
            <a:noFill/>
          </a:ln>
        </p:spPr>
      </p:pic>
      <p:sp>
        <p:nvSpPr>
          <p:cNvPr id="414" name="Google Shape;414;p34"/>
          <p:cNvSpPr txBox="1"/>
          <p:nvPr/>
        </p:nvSpPr>
        <p:spPr>
          <a:xfrm>
            <a:off x="774250" y="178325"/>
            <a:ext cx="73944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Accuracy , Precision , Recall , F1-Score </a:t>
            </a:r>
            <a:endParaRPr sz="3200">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nvSpPr>
        <p:spPr>
          <a:xfrm>
            <a:off x="843025" y="604350"/>
            <a:ext cx="3645900" cy="7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Future Works :-</a:t>
            </a:r>
            <a:endParaRPr sz="3200">
              <a:solidFill>
                <a:schemeClr val="dk2"/>
              </a:solidFill>
              <a:latin typeface="Times New Roman"/>
              <a:ea typeface="Times New Roman"/>
              <a:cs typeface="Times New Roman"/>
              <a:sym typeface="Times New Roman"/>
            </a:endParaRPr>
          </a:p>
        </p:txBody>
      </p:sp>
      <p:sp>
        <p:nvSpPr>
          <p:cNvPr id="420" name="Google Shape;420;p35"/>
          <p:cNvSpPr txBox="1"/>
          <p:nvPr/>
        </p:nvSpPr>
        <p:spPr>
          <a:xfrm>
            <a:off x="853975" y="1611575"/>
            <a:ext cx="7335300" cy="27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2"/>
                </a:solidFill>
                <a:latin typeface="Times New Roman"/>
                <a:ea typeface="Times New Roman"/>
                <a:cs typeface="Times New Roman"/>
                <a:sym typeface="Times New Roman"/>
              </a:rPr>
              <a:t>This study used a supervised machine-learning algorithm, feature selection methods to select the best subset features to develop the models. It is better to see the difference in performance results using unsupervised or deep learning algorithms models. The proposed model supports the experts to give the fast decision, it is better to make it a mobile-based system that enables the experts to follow the status of the patients and help the patients to use the system to know their status</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nvSpPr>
        <p:spPr>
          <a:xfrm>
            <a:off x="963450" y="560550"/>
            <a:ext cx="4029000" cy="7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chemeClr val="dk2"/>
                </a:solidFill>
                <a:latin typeface="Times New Roman"/>
                <a:ea typeface="Times New Roman"/>
                <a:cs typeface="Times New Roman"/>
                <a:sym typeface="Times New Roman"/>
              </a:rPr>
              <a:t>Conclusion :-</a:t>
            </a:r>
            <a:endParaRPr sz="3200">
              <a:solidFill>
                <a:schemeClr val="dk2"/>
              </a:solidFill>
              <a:latin typeface="Times New Roman"/>
              <a:ea typeface="Times New Roman"/>
              <a:cs typeface="Times New Roman"/>
              <a:sym typeface="Times New Roman"/>
            </a:endParaRPr>
          </a:p>
        </p:txBody>
      </p:sp>
      <p:sp>
        <p:nvSpPr>
          <p:cNvPr id="426" name="Google Shape;426;p36"/>
          <p:cNvSpPr txBox="1"/>
          <p:nvPr/>
        </p:nvSpPr>
        <p:spPr>
          <a:xfrm>
            <a:off x="733525" y="1239350"/>
            <a:ext cx="7970400" cy="349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2"/>
                </a:solidFill>
                <a:latin typeface="Times New Roman"/>
                <a:ea typeface="Times New Roman"/>
                <a:cs typeface="Times New Roman"/>
                <a:sym typeface="Times New Roman"/>
              </a:rPr>
              <a:t>Early prediction is very crucial for both experts and patients to prevent and slow down the progress of chronic kidney disease to kidney failure. In this study three machine learning models RF, SVM, DT were used to build proposed models. The evaluation of models were done using tenfold cross validation. First, the three machine learning algorithms were applied to original datasets with all 19 features. Applying the models on the original dataset, we have got the highest accuracy with RF, SVM . The accuracy was 99.84% by using random forest . And with the Support Vector Machine the accuracy was 98.3% . And with the least which was decision tree which was accuracy of 91%</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7"/>
          <p:cNvSpPr txBox="1"/>
          <p:nvPr/>
        </p:nvSpPr>
        <p:spPr>
          <a:xfrm>
            <a:off x="210550" y="691350"/>
            <a:ext cx="8688000" cy="418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K. B. Naidu, B. R. Prasad, S. M. Hassen, et al., “Analysis of Hadoop log file in an environment for dynamic detection of threats using machine learning,” Elsevier Measurement: Sensors, vol. 24, pp. 1–5, 2022.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E. Dritas and M. Trigka, “Machine learning techniques for chronic kidney risk prediction,” Big Data and Cognitive Computing, pp. 1–15, 2022.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U. Ekanayake and D. Herath, “Chronic kidney disease prediction using machine learning methods,” in Proc. 2020 Moratuwa Engineering Research Conference (MERCon), 2020, pp. 260–265.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Your Kidneys &amp; How They Work. NIDDK. [Online]. Available: https://www.niddk.nih.gov/health information/kidneydisease/kidneys-how-they-work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Kidney disease: The basics. (Aug. 2014). [Online]. </a:t>
            </a:r>
            <a:endParaRPr>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2"/>
                </a:solidFill>
                <a:latin typeface="Times New Roman"/>
                <a:ea typeface="Times New Roman"/>
                <a:cs typeface="Times New Roman"/>
                <a:sym typeface="Times New Roman"/>
              </a:rPr>
              <a:t>Available: https://www.kidney.org/news/newsroom/factsheets/KidneyDiseas eBasics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Global facts: About kidney disease. [Online]. </a:t>
            </a:r>
            <a:endParaRPr>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2"/>
                </a:solidFill>
                <a:latin typeface="Times New Roman"/>
                <a:ea typeface="Times New Roman"/>
                <a:cs typeface="Times New Roman"/>
                <a:sym typeface="Times New Roman"/>
              </a:rPr>
              <a:t>Available: https://www.kidney.org/kidneydisease/global-facts-about kidneydisease/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Facts about chronic kidney disease. (May 2020). [Online]. </a:t>
            </a:r>
            <a:endParaRPr>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GB">
                <a:solidFill>
                  <a:schemeClr val="dk2"/>
                </a:solidFill>
                <a:latin typeface="Times New Roman"/>
                <a:ea typeface="Times New Roman"/>
                <a:cs typeface="Times New Roman"/>
                <a:sym typeface="Times New Roman"/>
              </a:rPr>
              <a:t>Available: https://www.kidney.org/atoz/content/about-chronic kidney-disease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J. Xiao, R. Ding, X. Xu, H. Guan, X. Feng, T. Sun, S. Zhu, and Z. Ye, “Comparison and development of machine learning tools in the prediction of chronic kidney disease progression,” Journal of Translational Medicine, vol. 17, no. 1, p. 119, 2019. </a:t>
            </a:r>
            <a:endParaRPr>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GB">
                <a:solidFill>
                  <a:schemeClr val="dk2"/>
                </a:solidFill>
                <a:latin typeface="Times New Roman"/>
                <a:ea typeface="Times New Roman"/>
                <a:cs typeface="Times New Roman"/>
                <a:sym typeface="Times New Roman"/>
              </a:rPr>
              <a:t>[9] E.-H. A. Rady and A. S. Anwar, “Prediction of kidney disease stages using data mining algorithms,” Informatics in Medicine Unlocked, vol. 15, 100178, 2019</a:t>
            </a:r>
            <a:endParaRPr>
              <a:solidFill>
                <a:schemeClr val="dk2"/>
              </a:solidFill>
              <a:latin typeface="Times New Roman"/>
              <a:ea typeface="Times New Roman"/>
              <a:cs typeface="Times New Roman"/>
              <a:sym typeface="Times New Roman"/>
            </a:endParaRPr>
          </a:p>
        </p:txBody>
      </p:sp>
      <p:sp>
        <p:nvSpPr>
          <p:cNvPr id="432" name="Google Shape;432;p37"/>
          <p:cNvSpPr txBox="1"/>
          <p:nvPr/>
        </p:nvSpPr>
        <p:spPr>
          <a:xfrm>
            <a:off x="523975" y="220350"/>
            <a:ext cx="36153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2"/>
                </a:solidFill>
                <a:latin typeface="Times New Roman"/>
                <a:ea typeface="Times New Roman"/>
                <a:cs typeface="Times New Roman"/>
                <a:sym typeface="Times New Roman"/>
              </a:rPr>
              <a:t>References :-</a:t>
            </a:r>
            <a:endParaRPr b="1" sz="2000">
              <a:solidFill>
                <a:schemeClr val="dk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8"/>
          <p:cNvSpPr txBox="1"/>
          <p:nvPr>
            <p:ph type="title"/>
          </p:nvPr>
        </p:nvSpPr>
        <p:spPr>
          <a:xfrm>
            <a:off x="1388550" y="1400750"/>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latin typeface="Pacifico"/>
                <a:ea typeface="Pacifico"/>
                <a:cs typeface="Pacifico"/>
                <a:sym typeface="Pacifico"/>
              </a:rPr>
              <a:t>Thank You</a:t>
            </a:r>
            <a:endParaRPr>
              <a:latin typeface="Pacifico"/>
              <a:ea typeface="Pacifico"/>
              <a:cs typeface="Pacifico"/>
              <a:sym typeface="Pacific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txBox="1"/>
          <p:nvPr>
            <p:ph type="ctrTitle"/>
          </p:nvPr>
        </p:nvSpPr>
        <p:spPr>
          <a:xfrm>
            <a:off x="736400" y="464241"/>
            <a:ext cx="4255500" cy="58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200">
                <a:latin typeface="Times New Roman"/>
                <a:ea typeface="Times New Roman"/>
                <a:cs typeface="Times New Roman"/>
                <a:sym typeface="Times New Roman"/>
              </a:rPr>
              <a:t>Abstract</a:t>
            </a:r>
            <a:endParaRPr sz="3200">
              <a:latin typeface="Times New Roman"/>
              <a:ea typeface="Times New Roman"/>
              <a:cs typeface="Times New Roman"/>
              <a:sym typeface="Times New Roman"/>
            </a:endParaRPr>
          </a:p>
        </p:txBody>
      </p:sp>
      <p:sp>
        <p:nvSpPr>
          <p:cNvPr id="295" name="Google Shape;295;p15"/>
          <p:cNvSpPr txBox="1"/>
          <p:nvPr>
            <p:ph idx="1" type="subTitle"/>
          </p:nvPr>
        </p:nvSpPr>
        <p:spPr>
          <a:xfrm>
            <a:off x="791150" y="1231475"/>
            <a:ext cx="7715700" cy="31830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GB">
                <a:latin typeface="Times New Roman"/>
                <a:ea typeface="Times New Roman"/>
                <a:cs typeface="Times New Roman"/>
                <a:sym typeface="Times New Roman"/>
              </a:rPr>
              <a:t>Chronic Kidney Disease (CKD) or chronic renal disease has become a major issue with a steady growth rate. A person can only survive without kidneys for an average time of 18 days, which makes a huge demand for a kidney transplant and Dialysis. It is important to have effective methods for early prediction of CKD. Machine learning methods are effective in CKD prediction. This work proposes a workflow to predict CKD status based on clinical data, incorporating data prepossessing, a missing value handling method with collaborative filtering and attributes selection. Out of the 11 machine learning methods considered, the extra tree classifier and random forest classifier are shown to result in the highest accuracy and minimal bias to the attributes. The research also considers the practical aspects of data collection and highlights the importance of incorporating domain knowledge when using machine learning for CKD status prediction</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16"/>
          <p:cNvSpPr txBox="1"/>
          <p:nvPr>
            <p:ph type="ctrTitle"/>
          </p:nvPr>
        </p:nvSpPr>
        <p:spPr>
          <a:xfrm>
            <a:off x="639125" y="265300"/>
            <a:ext cx="2571000" cy="695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GB" sz="3240">
                <a:latin typeface="Times New Roman"/>
                <a:ea typeface="Times New Roman"/>
                <a:cs typeface="Times New Roman"/>
                <a:sym typeface="Times New Roman"/>
              </a:rPr>
              <a:t>Introduction</a:t>
            </a:r>
            <a:endParaRPr sz="3240">
              <a:latin typeface="Times New Roman"/>
              <a:ea typeface="Times New Roman"/>
              <a:cs typeface="Times New Roman"/>
              <a:sym typeface="Times New Roman"/>
            </a:endParaRPr>
          </a:p>
        </p:txBody>
      </p:sp>
      <p:sp>
        <p:nvSpPr>
          <p:cNvPr id="301" name="Google Shape;301;p16"/>
          <p:cNvSpPr txBox="1"/>
          <p:nvPr>
            <p:ph idx="1" type="subTitle"/>
          </p:nvPr>
        </p:nvSpPr>
        <p:spPr>
          <a:xfrm>
            <a:off x="639125" y="1022325"/>
            <a:ext cx="5082900" cy="3715500"/>
          </a:xfrm>
          <a:prstGeom prst="rect">
            <a:avLst/>
          </a:prstGeom>
        </p:spPr>
        <p:txBody>
          <a:bodyPr anchorCtr="0" anchor="t" bIns="91425" lIns="91425" spcFirstLastPara="1" rIns="91425" wrap="square" tIns="91425">
            <a:noAutofit/>
          </a:bodyPr>
          <a:lstStyle/>
          <a:p>
            <a:pPr indent="-336550" lvl="0" marL="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Chronic kidney disease, also called chronic kidney failure, involves a gradual loss of kidney function. </a:t>
            </a:r>
            <a:endParaRPr sz="1700">
              <a:latin typeface="Times New Roman"/>
              <a:ea typeface="Times New Roman"/>
              <a:cs typeface="Times New Roman"/>
              <a:sym typeface="Times New Roman"/>
            </a:endParaRPr>
          </a:p>
          <a:p>
            <a:pPr indent="-336550" lvl="0" marL="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Your kidneys filter wastes and excess fluids from your blood, which are then removed in your urine. </a:t>
            </a:r>
            <a:endParaRPr sz="1700">
              <a:latin typeface="Times New Roman"/>
              <a:ea typeface="Times New Roman"/>
              <a:cs typeface="Times New Roman"/>
              <a:sym typeface="Times New Roman"/>
            </a:endParaRPr>
          </a:p>
          <a:p>
            <a:pPr indent="-336550" lvl="0" marL="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Advanced chronic kidney disease can cause dangerous levels of fluid, electrolytes and wastes to build up in your body</a:t>
            </a:r>
            <a:endParaRPr sz="1700">
              <a:latin typeface="Times New Roman"/>
              <a:ea typeface="Times New Roman"/>
              <a:cs typeface="Times New Roman"/>
              <a:sym typeface="Times New Roman"/>
            </a:endParaRPr>
          </a:p>
          <a:p>
            <a:pPr indent="-336550" lvl="0" marL="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As the past records show, the number of deaths in India due to chronic kidney disease (CKD) were 5.21 million in 2008</a:t>
            </a:r>
            <a:endParaRPr sz="1700">
              <a:latin typeface="Times New Roman"/>
              <a:ea typeface="Times New Roman"/>
              <a:cs typeface="Times New Roman"/>
              <a:sym typeface="Times New Roman"/>
            </a:endParaRPr>
          </a:p>
          <a:p>
            <a:pPr indent="-336550" lvl="0" marL="0"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There is need of detection of the chronic kidney disease at early stage before getting it worse</a:t>
            </a:r>
            <a:endParaRPr sz="1700">
              <a:latin typeface="Times New Roman"/>
              <a:ea typeface="Times New Roman"/>
              <a:cs typeface="Times New Roman"/>
              <a:sym typeface="Times New Roman"/>
            </a:endParaRPr>
          </a:p>
        </p:txBody>
      </p:sp>
      <p:pic>
        <p:nvPicPr>
          <p:cNvPr id="302" name="Google Shape;302;p16"/>
          <p:cNvPicPr preferRelativeResize="0"/>
          <p:nvPr/>
        </p:nvPicPr>
        <p:blipFill>
          <a:blip r:embed="rId4">
            <a:alphaModFix/>
          </a:blip>
          <a:stretch>
            <a:fillRect/>
          </a:stretch>
        </p:blipFill>
        <p:spPr>
          <a:xfrm>
            <a:off x="5798150" y="1022325"/>
            <a:ext cx="3247800" cy="353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6" name="Shape 306"/>
        <p:cNvGrpSpPr/>
        <p:nvPr/>
      </p:nvGrpSpPr>
      <p:grpSpPr>
        <a:xfrm>
          <a:off x="0" y="0"/>
          <a:ext cx="0" cy="0"/>
          <a:chOff x="0" y="0"/>
          <a:chExt cx="0" cy="0"/>
        </a:xfrm>
      </p:grpSpPr>
      <p:pic>
        <p:nvPicPr>
          <p:cNvPr id="307" name="Google Shape;307;p17"/>
          <p:cNvPicPr preferRelativeResize="0"/>
          <p:nvPr/>
        </p:nvPicPr>
        <p:blipFill>
          <a:blip r:embed="rId3">
            <a:alphaModFix/>
          </a:blip>
          <a:stretch>
            <a:fillRect/>
          </a:stretch>
        </p:blipFill>
        <p:spPr>
          <a:xfrm>
            <a:off x="4819450" y="327575"/>
            <a:ext cx="3784224" cy="4391699"/>
          </a:xfrm>
          <a:prstGeom prst="rect">
            <a:avLst/>
          </a:prstGeom>
          <a:noFill/>
          <a:ln>
            <a:noFill/>
          </a:ln>
        </p:spPr>
      </p:pic>
      <p:sp>
        <p:nvSpPr>
          <p:cNvPr id="308" name="Google Shape;308;p17"/>
          <p:cNvSpPr txBox="1"/>
          <p:nvPr/>
        </p:nvSpPr>
        <p:spPr>
          <a:xfrm>
            <a:off x="437150" y="327575"/>
            <a:ext cx="4186500" cy="4548300"/>
          </a:xfrm>
          <a:prstGeom prst="rect">
            <a:avLst/>
          </a:prstGeom>
          <a:noFill/>
          <a:ln>
            <a:noFill/>
          </a:ln>
        </p:spPr>
        <p:txBody>
          <a:bodyPr anchorCtr="0" anchor="t" bIns="91425" lIns="91425" spcFirstLastPara="1" rIns="91425" wrap="square" tIns="91425">
            <a:noAutofit/>
          </a:bodyPr>
          <a:lstStyle/>
          <a:p>
            <a:pPr indent="-336550" lvl="0" marL="269999" rtl="0" algn="l">
              <a:lnSpc>
                <a:spcPct val="115000"/>
              </a:lnSpc>
              <a:spcBef>
                <a:spcPts val="0"/>
              </a:spcBef>
              <a:spcAft>
                <a:spcPts val="0"/>
              </a:spcAft>
              <a:buClr>
                <a:schemeClr val="dk2"/>
              </a:buClr>
              <a:buSzPts val="1700"/>
              <a:buFont typeface="Times New Roman"/>
              <a:buChar char="●"/>
            </a:pPr>
            <a:r>
              <a:rPr lang="en-GB" sz="1700">
                <a:solidFill>
                  <a:schemeClr val="dk2"/>
                </a:solidFill>
                <a:latin typeface="Times New Roman"/>
                <a:ea typeface="Times New Roman"/>
                <a:cs typeface="Times New Roman"/>
                <a:sym typeface="Times New Roman"/>
              </a:rPr>
              <a:t>In the early stages of chronic kidney disease, you might have few signs or symptoms. You might not realize that you have kidney disease until the condition is advanced.</a:t>
            </a:r>
            <a:endParaRPr sz="1700">
              <a:solidFill>
                <a:schemeClr val="dk2"/>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dk2"/>
              </a:buClr>
              <a:buSzPts val="1700"/>
              <a:buFont typeface="Times New Roman"/>
              <a:buChar char="●"/>
            </a:pPr>
            <a:r>
              <a:rPr lang="en-GB" sz="1700">
                <a:solidFill>
                  <a:schemeClr val="dk2"/>
                </a:solidFill>
                <a:latin typeface="Times New Roman"/>
                <a:ea typeface="Times New Roman"/>
                <a:cs typeface="Times New Roman"/>
                <a:sym typeface="Times New Roman"/>
              </a:rPr>
              <a:t>Treatment for chronic kidney disease focuses on slowing the progression of kidney damage, usually by controlling the cause. But, even controlling the cause might not keep kidney damage from progressing. </a:t>
            </a:r>
            <a:endParaRPr sz="1700">
              <a:solidFill>
                <a:schemeClr val="dk2"/>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dk2"/>
              </a:buClr>
              <a:buSzPts val="1700"/>
              <a:buFont typeface="Times New Roman"/>
              <a:buChar char="●"/>
            </a:pPr>
            <a:r>
              <a:rPr lang="en-GB" sz="1700">
                <a:solidFill>
                  <a:schemeClr val="dk2"/>
                </a:solidFill>
                <a:latin typeface="Times New Roman"/>
                <a:ea typeface="Times New Roman"/>
                <a:cs typeface="Times New Roman"/>
                <a:sym typeface="Times New Roman"/>
              </a:rPr>
              <a:t>Chronic kidney disease can progress to end-stage kidney failure, which is fatal without artificial filtering (dialysis) or a kidney transplant.</a:t>
            </a:r>
            <a:endParaRPr sz="1700">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8"/>
          <p:cNvSpPr txBox="1"/>
          <p:nvPr>
            <p:ph type="ctrTitle"/>
          </p:nvPr>
        </p:nvSpPr>
        <p:spPr>
          <a:xfrm>
            <a:off x="693500" y="504650"/>
            <a:ext cx="3593100" cy="695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latin typeface="Times New Roman"/>
                <a:ea typeface="Times New Roman"/>
                <a:cs typeface="Times New Roman"/>
                <a:sym typeface="Times New Roman"/>
              </a:rPr>
              <a:t>Literature Review </a:t>
            </a:r>
            <a:endParaRPr>
              <a:latin typeface="Times New Roman"/>
              <a:ea typeface="Times New Roman"/>
              <a:cs typeface="Times New Roman"/>
              <a:sym typeface="Times New Roman"/>
            </a:endParaRPr>
          </a:p>
        </p:txBody>
      </p:sp>
      <p:sp>
        <p:nvSpPr>
          <p:cNvPr id="314" name="Google Shape;314;p18"/>
          <p:cNvSpPr txBox="1"/>
          <p:nvPr>
            <p:ph idx="1" type="subTitle"/>
          </p:nvPr>
        </p:nvSpPr>
        <p:spPr>
          <a:xfrm>
            <a:off x="693500" y="1443225"/>
            <a:ext cx="7725300" cy="2932500"/>
          </a:xfrm>
          <a:prstGeom prst="rect">
            <a:avLst/>
          </a:prstGeom>
        </p:spPr>
        <p:txBody>
          <a:bodyPr anchorCtr="0" anchor="t" bIns="91425" lIns="91425" spcFirstLastPara="1" rIns="91425" wrap="square" tIns="91425">
            <a:normAutofit/>
          </a:bodyPr>
          <a:lstStyle/>
          <a:p>
            <a:pPr indent="-336550" lvl="0" marL="26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research to detect CKD with ML algorithms has enhanced the procedure and consequence accuracy progressively. They proposed the random forest classifier (99.75% accuracy) as the maximum efficient classifier among all other classifiers.</a:t>
            </a:r>
            <a:endParaRPr sz="1700">
              <a:latin typeface="Times New Roman"/>
              <a:ea typeface="Times New Roman"/>
              <a:cs typeface="Times New Roman"/>
              <a:sym typeface="Times New Roman"/>
            </a:endParaRPr>
          </a:p>
          <a:p>
            <a:pPr indent="-336550" lvl="0" marL="26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The study demonstrates the effective handling of missing values in data through four techniques, namely, mode, mean, median, and zero-point methods.</a:t>
            </a:r>
            <a:endParaRPr sz="1700">
              <a:latin typeface="Times New Roman"/>
              <a:ea typeface="Times New Roman"/>
              <a:cs typeface="Times New Roman"/>
              <a:sym typeface="Times New Roman"/>
            </a:endParaRPr>
          </a:p>
          <a:p>
            <a:pPr indent="-336550" lvl="0" marL="269999" rtl="0" algn="l">
              <a:lnSpc>
                <a:spcPct val="115000"/>
              </a:lnSpc>
              <a:spcBef>
                <a:spcPts val="0"/>
              </a:spcBef>
              <a:spcAft>
                <a:spcPts val="0"/>
              </a:spcAft>
              <a:buSzPts val="1700"/>
              <a:buFont typeface="Times New Roman"/>
              <a:buChar char="●"/>
            </a:pPr>
            <a:r>
              <a:rPr lang="en-GB" sz="1700">
                <a:latin typeface="Times New Roman"/>
                <a:ea typeface="Times New Roman"/>
                <a:cs typeface="Times New Roman"/>
                <a:sym typeface="Times New Roman"/>
              </a:rPr>
              <a:t>Overall, the motive of the study is to examine the applicability of specific supervised machine learning classifiers in the field of bioinformatics and offer their compatibility in detecting several serious diseases such as the diagnosis of CKD at an early stage</a:t>
            </a:r>
            <a:endParaRPr sz="17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9"/>
          <p:cNvSpPr txBox="1"/>
          <p:nvPr>
            <p:ph type="ctrTitle"/>
          </p:nvPr>
        </p:nvSpPr>
        <p:spPr>
          <a:xfrm>
            <a:off x="584775" y="395925"/>
            <a:ext cx="2331600" cy="695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100">
                <a:latin typeface="Times New Roman"/>
                <a:ea typeface="Times New Roman"/>
                <a:cs typeface="Times New Roman"/>
                <a:sym typeface="Times New Roman"/>
              </a:rPr>
              <a:t>Symptoms</a:t>
            </a:r>
            <a:endParaRPr sz="3100">
              <a:latin typeface="Times New Roman"/>
              <a:ea typeface="Times New Roman"/>
              <a:cs typeface="Times New Roman"/>
              <a:sym typeface="Times New Roman"/>
            </a:endParaRPr>
          </a:p>
        </p:txBody>
      </p:sp>
      <p:sp>
        <p:nvSpPr>
          <p:cNvPr id="320" name="Google Shape;320;p19"/>
          <p:cNvSpPr txBox="1"/>
          <p:nvPr>
            <p:ph idx="1" type="subTitle"/>
          </p:nvPr>
        </p:nvSpPr>
        <p:spPr>
          <a:xfrm>
            <a:off x="584775" y="1232675"/>
            <a:ext cx="7942800" cy="104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852"/>
              <a:buNone/>
            </a:pPr>
            <a:r>
              <a:rPr lang="en-GB" sz="1700">
                <a:latin typeface="Times New Roman"/>
                <a:ea typeface="Times New Roman"/>
                <a:cs typeface="Times New Roman"/>
                <a:sym typeface="Times New Roman"/>
              </a:rPr>
              <a:t>Signs and symptoms of chronic kidney disease develop over time if kidney damage progresses slowly. Loss of kidney function can cause a buildup of fluid or body waste or electrolyte problems. Depending on how severe it is, loss of kidney function can cause</a:t>
            </a:r>
            <a:endParaRPr sz="1700">
              <a:latin typeface="Times New Roman"/>
              <a:ea typeface="Times New Roman"/>
              <a:cs typeface="Times New Roman"/>
              <a:sym typeface="Times New Roman"/>
            </a:endParaRPr>
          </a:p>
          <a:p>
            <a:pPr indent="0" lvl="0" marL="0" rtl="0" algn="l">
              <a:lnSpc>
                <a:spcPct val="115000"/>
              </a:lnSpc>
              <a:spcBef>
                <a:spcPts val="0"/>
              </a:spcBef>
              <a:spcAft>
                <a:spcPts val="0"/>
              </a:spcAft>
              <a:buSzPts val="852"/>
              <a:buNone/>
            </a:pPr>
            <a:r>
              <a:t/>
            </a:r>
            <a:endParaRPr sz="1700">
              <a:latin typeface="Times New Roman"/>
              <a:ea typeface="Times New Roman"/>
              <a:cs typeface="Times New Roman"/>
              <a:sym typeface="Times New Roman"/>
            </a:endParaRPr>
          </a:p>
        </p:txBody>
      </p:sp>
      <p:sp>
        <p:nvSpPr>
          <p:cNvPr id="321" name="Google Shape;321;p19"/>
          <p:cNvSpPr txBox="1"/>
          <p:nvPr/>
        </p:nvSpPr>
        <p:spPr>
          <a:xfrm>
            <a:off x="660900" y="2418325"/>
            <a:ext cx="2440500" cy="1950900"/>
          </a:xfrm>
          <a:prstGeom prst="rect">
            <a:avLst/>
          </a:prstGeom>
          <a:noFill/>
          <a:ln>
            <a:noFill/>
          </a:ln>
        </p:spPr>
        <p:txBody>
          <a:bodyPr anchorCtr="0" anchor="t" bIns="91425" lIns="91425" spcFirstLastPara="1" rIns="91425" wrap="square" tIns="91425">
            <a:spAutoFit/>
          </a:bodyPr>
          <a:lstStyle/>
          <a:p>
            <a:pPr indent="-336550" lvl="0" marL="269999" rtl="0" algn="l">
              <a:lnSpc>
                <a:spcPct val="115000"/>
              </a:lnSpc>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Nausea</a:t>
            </a:r>
            <a:endParaRPr sz="1700">
              <a:solidFill>
                <a:schemeClr val="lt1"/>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Vomiting</a:t>
            </a:r>
            <a:endParaRPr sz="1700">
              <a:solidFill>
                <a:schemeClr val="lt1"/>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Loss of appetite</a:t>
            </a:r>
            <a:endParaRPr sz="1700">
              <a:solidFill>
                <a:schemeClr val="lt1"/>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Fatigue and weakness</a:t>
            </a:r>
            <a:endParaRPr sz="1700">
              <a:solidFill>
                <a:schemeClr val="lt1"/>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Sleep problems</a:t>
            </a:r>
            <a:endParaRPr sz="1700">
              <a:solidFill>
                <a:schemeClr val="lt1"/>
              </a:solidFill>
              <a:latin typeface="Times New Roman"/>
              <a:ea typeface="Times New Roman"/>
              <a:cs typeface="Times New Roman"/>
              <a:sym typeface="Times New Roman"/>
            </a:endParaRPr>
          </a:p>
          <a:p>
            <a:pPr indent="-336550" lvl="0" marL="269999" rtl="0" algn="l">
              <a:lnSpc>
                <a:spcPct val="115000"/>
              </a:lnSpc>
              <a:spcBef>
                <a:spcPts val="0"/>
              </a:spcBef>
              <a:spcAft>
                <a:spcPts val="0"/>
              </a:spcAft>
              <a:buClr>
                <a:schemeClr val="lt1"/>
              </a:buClr>
              <a:buSzPts val="1700"/>
              <a:buFont typeface="Times New Roman"/>
              <a:buChar char="●"/>
            </a:pPr>
            <a:r>
              <a:rPr lang="en-GB" sz="1700">
                <a:solidFill>
                  <a:schemeClr val="lt1"/>
                </a:solidFill>
                <a:latin typeface="Times New Roman"/>
                <a:ea typeface="Times New Roman"/>
                <a:cs typeface="Times New Roman"/>
                <a:sym typeface="Times New Roman"/>
              </a:rPr>
              <a:t>Urinating more or less</a:t>
            </a:r>
            <a:endParaRPr sz="1700">
              <a:solidFill>
                <a:schemeClr val="lt1"/>
              </a:solidFill>
              <a:latin typeface="Times New Roman"/>
              <a:ea typeface="Times New Roman"/>
              <a:cs typeface="Times New Roman"/>
              <a:sym typeface="Times New Roman"/>
            </a:endParaRPr>
          </a:p>
        </p:txBody>
      </p:sp>
      <p:sp>
        <p:nvSpPr>
          <p:cNvPr id="322" name="Google Shape;322;p19"/>
          <p:cNvSpPr txBox="1"/>
          <p:nvPr/>
        </p:nvSpPr>
        <p:spPr>
          <a:xfrm>
            <a:off x="3489300" y="2418325"/>
            <a:ext cx="5654700" cy="206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Decreased mental sharpness</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Muscle cramps</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Swelling of feet and ankles</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Dry, itchy skin</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High blood pressure (hypertension) that's difficult to control</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Shortness of breath, if fluid builds up in the lungs</a:t>
            </a:r>
            <a:endParaRPr sz="1600">
              <a:solidFill>
                <a:schemeClr val="lt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lt1"/>
              </a:buClr>
              <a:buSzPts val="1600"/>
              <a:buFont typeface="Times New Roman"/>
              <a:buChar char="●"/>
            </a:pPr>
            <a:r>
              <a:rPr lang="en-GB" sz="1600">
                <a:solidFill>
                  <a:schemeClr val="lt1"/>
                </a:solidFill>
                <a:latin typeface="Times New Roman"/>
                <a:ea typeface="Times New Roman"/>
                <a:cs typeface="Times New Roman"/>
                <a:sym typeface="Times New Roman"/>
              </a:rPr>
              <a:t>Chest pain, if fluid builds up around the lining of the heart</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0"/>
          <p:cNvPicPr preferRelativeResize="0"/>
          <p:nvPr/>
        </p:nvPicPr>
        <p:blipFill>
          <a:blip r:embed="rId3">
            <a:alphaModFix/>
          </a:blip>
          <a:stretch>
            <a:fillRect/>
          </a:stretch>
        </p:blipFill>
        <p:spPr>
          <a:xfrm>
            <a:off x="966550" y="295475"/>
            <a:ext cx="7210901" cy="455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ctrTitle"/>
          </p:nvPr>
        </p:nvSpPr>
        <p:spPr>
          <a:xfrm>
            <a:off x="505050" y="69693"/>
            <a:ext cx="4255500" cy="815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3200">
                <a:latin typeface="Times New Roman"/>
                <a:ea typeface="Times New Roman"/>
                <a:cs typeface="Times New Roman"/>
                <a:sym typeface="Times New Roman"/>
              </a:rPr>
              <a:t>Causes</a:t>
            </a:r>
            <a:endParaRPr sz="3200">
              <a:latin typeface="Times New Roman"/>
              <a:ea typeface="Times New Roman"/>
              <a:cs typeface="Times New Roman"/>
              <a:sym typeface="Times New Roman"/>
            </a:endParaRPr>
          </a:p>
        </p:txBody>
      </p:sp>
      <p:sp>
        <p:nvSpPr>
          <p:cNvPr id="333" name="Google Shape;333;p21"/>
          <p:cNvSpPr txBox="1"/>
          <p:nvPr>
            <p:ph idx="1" type="subTitle"/>
          </p:nvPr>
        </p:nvSpPr>
        <p:spPr>
          <a:xfrm>
            <a:off x="505050" y="771700"/>
            <a:ext cx="8133900" cy="403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852"/>
              <a:buNone/>
            </a:pPr>
            <a:r>
              <a:rPr lang="en-GB" sz="1717">
                <a:latin typeface="Times New Roman"/>
                <a:ea typeface="Times New Roman"/>
                <a:cs typeface="Times New Roman"/>
                <a:sym typeface="Times New Roman"/>
              </a:rPr>
              <a:t>Chronic kidney disease occurs when a disease or condition impairs kidney function, causing kidney damage to worsen over several months or years.</a:t>
            </a:r>
            <a:endParaRPr sz="1717">
              <a:latin typeface="Times New Roman"/>
              <a:ea typeface="Times New Roman"/>
              <a:cs typeface="Times New Roman"/>
              <a:sym typeface="Times New Roman"/>
            </a:endParaRPr>
          </a:p>
          <a:p>
            <a:pPr indent="0" lvl="0" marL="0" rtl="0" algn="l">
              <a:lnSpc>
                <a:spcPct val="115000"/>
              </a:lnSpc>
              <a:spcBef>
                <a:spcPts val="0"/>
              </a:spcBef>
              <a:spcAft>
                <a:spcPts val="0"/>
              </a:spcAft>
              <a:buSzPts val="852"/>
              <a:buNone/>
            </a:pPr>
            <a:r>
              <a:rPr lang="en-GB" sz="1717">
                <a:latin typeface="Times New Roman"/>
                <a:ea typeface="Times New Roman"/>
                <a:cs typeface="Times New Roman"/>
                <a:sym typeface="Times New Roman"/>
              </a:rPr>
              <a:t>Diseases and conditions that cause chronic kidney disease include:</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Type 1 or type 2 diabetes</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High blood pressure</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Glomerulonephritis , an inflammation of the </a:t>
            </a:r>
            <a:r>
              <a:rPr lang="en-GB" sz="1717">
                <a:latin typeface="Times New Roman"/>
                <a:ea typeface="Times New Roman"/>
                <a:cs typeface="Times New Roman"/>
                <a:sym typeface="Times New Roman"/>
              </a:rPr>
              <a:t>kidney</a:t>
            </a:r>
            <a:r>
              <a:rPr lang="en-GB" sz="1717">
                <a:latin typeface="Times New Roman"/>
                <a:ea typeface="Times New Roman"/>
                <a:cs typeface="Times New Roman"/>
                <a:sym typeface="Times New Roman"/>
              </a:rPr>
              <a:t> filtering units (glomeruli)</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Interstitial nephritis , an inflammation of the </a:t>
            </a:r>
            <a:r>
              <a:rPr lang="en-GB" sz="1717">
                <a:latin typeface="Times New Roman"/>
                <a:ea typeface="Times New Roman"/>
                <a:cs typeface="Times New Roman"/>
                <a:sym typeface="Times New Roman"/>
              </a:rPr>
              <a:t>kidney</a:t>
            </a:r>
            <a:r>
              <a:rPr lang="en-GB" sz="1717">
                <a:latin typeface="Times New Roman"/>
                <a:ea typeface="Times New Roman"/>
                <a:cs typeface="Times New Roman"/>
                <a:sym typeface="Times New Roman"/>
              </a:rPr>
              <a:t> tubules and surrounding structures</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Polycystic kidney disease or other inherited kidney diseases</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Prolonged obstruction of the urinary tract, from conditions such as enlarged prostate, kidney stones and some cancers</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Vesicoureteral reflux, a condition that causes urine to back up into your kidneys</a:t>
            </a:r>
            <a:endParaRPr sz="1717">
              <a:latin typeface="Times New Roman"/>
              <a:ea typeface="Times New Roman"/>
              <a:cs typeface="Times New Roman"/>
              <a:sym typeface="Times New Roman"/>
            </a:endParaRPr>
          </a:p>
          <a:p>
            <a:pPr indent="-337661" lvl="0" marL="457200" rtl="0" algn="l">
              <a:lnSpc>
                <a:spcPct val="115000"/>
              </a:lnSpc>
              <a:spcBef>
                <a:spcPts val="0"/>
              </a:spcBef>
              <a:spcAft>
                <a:spcPts val="0"/>
              </a:spcAft>
              <a:buSzPts val="1717"/>
              <a:buFont typeface="Times New Roman"/>
              <a:buChar char="●"/>
            </a:pPr>
            <a:r>
              <a:rPr lang="en-GB" sz="1717">
                <a:latin typeface="Times New Roman"/>
                <a:ea typeface="Times New Roman"/>
                <a:cs typeface="Times New Roman"/>
                <a:sym typeface="Times New Roman"/>
              </a:rPr>
              <a:t>Recurrent kidney infection, also called pyelonephritis </a:t>
            </a:r>
            <a:endParaRPr sz="1717">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